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4" r:id="rId11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image" Target="../media/image4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image" Target="../media/image4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image" Target="../media/image4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image" Target="../media/image4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доходной части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Безвозмездные</c:v>
                </c:pt>
                <c:pt idx="1">
                  <c:v>Собственные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3477660.8</c:v>
                </c:pt>
                <c:pt idx="1">
                  <c:v>373643.7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 бюджета МО "Костельцевский сельсовет"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Налог на имущество</c:v>
                </c:pt>
                <c:pt idx="2">
                  <c:v>Земельный налог</c:v>
                </c:pt>
                <c:pt idx="3">
                  <c:v>Штрафы </c:v>
                </c:pt>
                <c:pt idx="4">
                  <c:v>Доходы от продажи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42020</c:v>
                </c:pt>
                <c:pt idx="1">
                  <c:v>29686</c:v>
                </c:pt>
                <c:pt idx="2">
                  <c:v>268862</c:v>
                </c:pt>
                <c:pt idx="3">
                  <c:v>15000</c:v>
                </c:pt>
                <c:pt idx="4">
                  <c:v>18074.560000000001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безвозмездных поступлений бюджета МО "Костельцевский сельсовет"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Прочие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2702712</c:v>
                </c:pt>
                <c:pt idx="1">
                  <c:v>501575</c:v>
                </c:pt>
                <c:pt idx="2">
                  <c:v>67149</c:v>
                </c:pt>
                <c:pt idx="3">
                  <c:v>206224.8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Удельный вес расходов в общем объеме бюджета МО "Костельцевский сельсовет" на 2016 год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межбюджетные трансферты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3572052.26</c:v>
                </c:pt>
                <c:pt idx="1">
                  <c:v>67149</c:v>
                </c:pt>
                <c:pt idx="2">
                  <c:v>7000</c:v>
                </c:pt>
                <c:pt idx="3">
                  <c:v>757754.14</c:v>
                </c:pt>
                <c:pt idx="4">
                  <c:v>90000</c:v>
                </c:pt>
                <c:pt idx="5">
                  <c:v>910769.08</c:v>
                </c:pt>
                <c:pt idx="6">
                  <c:v>130727.82</c:v>
                </c:pt>
                <c:pt idx="7">
                  <c:v>16129.03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9118464"/>
        <c:axId val="99563776"/>
      </c:barChart>
      <c:catAx>
        <c:axId val="99118464"/>
        <c:scaling>
          <c:orientation val="minMax"/>
        </c:scaling>
        <c:delete val="0"/>
        <c:axPos val="l"/>
        <c:majorTickMark val="none"/>
        <c:minorTickMark val="none"/>
        <c:tickLblPos val="nextTo"/>
        <c:crossAx val="99563776"/>
        <c:crosses val="autoZero"/>
        <c:auto val="1"/>
        <c:lblAlgn val="ctr"/>
        <c:lblOffset val="100"/>
        <c:noMultiLvlLbl val="0"/>
      </c:catAx>
      <c:valAx>
        <c:axId val="9956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9118464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 algn="just">
              <a:defRPr b="1"/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0.26375</cdr:x>
      <cdr:y>0.34053</cdr:y>
    </cdr:from>
    <cdr:to>
      <cdr:x>0.41375</cdr:x>
      <cdr:y>0.56553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07840" y="13839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9F49-9D43-4D0C-968C-FEF4D1E1D0F3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1FBD-0D88-4D08-A4E6-0C30912BB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878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9F49-9D43-4D0C-968C-FEF4D1E1D0F3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1FBD-0D88-4D08-A4E6-0C30912BB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9F49-9D43-4D0C-968C-FEF4D1E1D0F3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1FBD-0D88-4D08-A4E6-0C30912BB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73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9F49-9D43-4D0C-968C-FEF4D1E1D0F3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1FBD-0D88-4D08-A4E6-0C30912BB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06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9F49-9D43-4D0C-968C-FEF4D1E1D0F3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1FBD-0D88-4D08-A4E6-0C30912BB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58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9F49-9D43-4D0C-968C-FEF4D1E1D0F3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1FBD-0D88-4D08-A4E6-0C30912BB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31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9F49-9D43-4D0C-968C-FEF4D1E1D0F3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1FBD-0D88-4D08-A4E6-0C30912BB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75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9F49-9D43-4D0C-968C-FEF4D1E1D0F3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1FBD-0D88-4D08-A4E6-0C30912BB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33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9F49-9D43-4D0C-968C-FEF4D1E1D0F3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1FBD-0D88-4D08-A4E6-0C30912BB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038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9F49-9D43-4D0C-968C-FEF4D1E1D0F3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1FBD-0D88-4D08-A4E6-0C30912BB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85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9F49-9D43-4D0C-968C-FEF4D1E1D0F3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11FBD-0D88-4D08-A4E6-0C30912BB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86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A9F49-9D43-4D0C-968C-FEF4D1E1D0F3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11FBD-0D88-4D08-A4E6-0C30912BB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76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iginal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29" y="392112"/>
            <a:ext cx="9144000" cy="60721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995936" y="620688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БЮДЖЕТ ДЛЯ ГРАЖДАН</a:t>
            </a:r>
          </a:p>
          <a:p>
            <a:r>
              <a:rPr lang="ru-RU" sz="3600" b="1" dirty="0"/>
              <a:t> </a:t>
            </a:r>
            <a:r>
              <a:rPr lang="ru-RU" sz="3600" b="1" dirty="0" smtClean="0"/>
              <a:t>                      2016 ГОД 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4725144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/>
              <a:t>Костельцевский</a:t>
            </a:r>
            <a:r>
              <a:rPr lang="ru-RU" sz="2400" b="1" dirty="0" smtClean="0"/>
              <a:t> сельсовет Курчатовского района</a:t>
            </a:r>
          </a:p>
          <a:p>
            <a:pPr algn="ctr"/>
            <a:r>
              <a:rPr lang="ru-RU" sz="2400" b="1" dirty="0" smtClean="0"/>
              <a:t> Курской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00292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218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4270375" cy="394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52120" y="980728"/>
            <a:ext cx="3096344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altLang="ru-RU" dirty="0" smtClean="0">
                <a:latin typeface="Franklin Gothic Book" pitchFamily="34" charset="0"/>
              </a:rPr>
              <a:t>Муниципальный долг </a:t>
            </a:r>
          </a:p>
          <a:p>
            <a:pPr algn="ctr"/>
            <a:r>
              <a:rPr lang="ru-RU" altLang="ru-RU" dirty="0" smtClean="0">
                <a:latin typeface="Franklin Gothic Book" pitchFamily="34" charset="0"/>
              </a:rPr>
              <a:t>возникает в силу </a:t>
            </a:r>
          </a:p>
          <a:p>
            <a:pPr algn="ctr"/>
            <a:r>
              <a:rPr lang="ru-RU" altLang="ru-RU" dirty="0">
                <a:latin typeface="Franklin Gothic Book" pitchFamily="34" charset="0"/>
              </a:rPr>
              <a:t>о</a:t>
            </a:r>
            <a:r>
              <a:rPr lang="ru-RU" altLang="ru-RU" dirty="0" smtClean="0">
                <a:latin typeface="Franklin Gothic Book" pitchFamily="34" charset="0"/>
              </a:rPr>
              <a:t>существления заимствований </a:t>
            </a:r>
          </a:p>
          <a:p>
            <a:pPr algn="ctr"/>
            <a:r>
              <a:rPr lang="ru-RU" altLang="ru-RU" dirty="0" smtClean="0">
                <a:latin typeface="Franklin Gothic Book" pitchFamily="34" charset="0"/>
              </a:rPr>
              <a:t>для погашения </a:t>
            </a:r>
          </a:p>
          <a:p>
            <a:pPr algn="ctr"/>
            <a:r>
              <a:rPr lang="ru-RU" altLang="ru-RU" dirty="0" smtClean="0">
                <a:latin typeface="Franklin Gothic Book" pitchFamily="34" charset="0"/>
              </a:rPr>
              <a:t>долговых обязательств</a:t>
            </a:r>
          </a:p>
          <a:p>
            <a:pPr algn="ctr"/>
            <a:r>
              <a:rPr lang="ru-RU" altLang="ru-RU" dirty="0" smtClean="0">
                <a:latin typeface="Franklin Gothic Book" pitchFamily="34" charset="0"/>
              </a:rPr>
              <a:t> и финансирования </a:t>
            </a:r>
          </a:p>
          <a:p>
            <a:pPr algn="ctr"/>
            <a:r>
              <a:rPr lang="ru-RU" altLang="ru-RU" dirty="0" smtClean="0">
                <a:latin typeface="Franklin Gothic Book" pitchFamily="34" charset="0"/>
              </a:rPr>
              <a:t>дефицита бюджета</a:t>
            </a:r>
            <a:endParaRPr lang="ru-RU" altLang="ru-RU" dirty="0">
              <a:latin typeface="Franklin Gothic Boo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1" y="5085184"/>
            <a:ext cx="7992887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ru-RU" dirty="0" smtClean="0"/>
              <a:t>Муниципальный долг МО «</a:t>
            </a:r>
            <a:r>
              <a:rPr lang="ru-RU" dirty="0" err="1" smtClean="0"/>
              <a:t>Костельцевский</a:t>
            </a:r>
            <a:r>
              <a:rPr lang="ru-RU" dirty="0" smtClean="0"/>
              <a:t> </a:t>
            </a:r>
            <a:r>
              <a:rPr lang="ru-RU" dirty="0" err="1" smtClean="0"/>
              <a:t>сеьсовет</a:t>
            </a:r>
            <a:r>
              <a:rPr lang="ru-RU" dirty="0" smtClean="0"/>
              <a:t>» на 2016 год составляет 1147217 рублей</a:t>
            </a:r>
          </a:p>
        </p:txBody>
      </p:sp>
    </p:spTree>
    <p:extLst>
      <p:ext uri="{BB962C8B-B14F-4D97-AF65-F5344CB8AC3E}">
        <p14:creationId xmlns:p14="http://schemas.microsoft.com/office/powerpoint/2010/main" val="16838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isPhoto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l"/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8352928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23928" y="764704"/>
            <a:ext cx="51124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Бюджет</a:t>
            </a:r>
            <a:r>
              <a:rPr lang="ru-RU" dirty="0" smtClean="0"/>
              <a:t> – форма образования и расходования </a:t>
            </a:r>
          </a:p>
          <a:p>
            <a:r>
              <a:rPr lang="ru-RU" dirty="0" smtClean="0"/>
              <a:t>денежных средств, предназначенных для </a:t>
            </a:r>
          </a:p>
          <a:p>
            <a:r>
              <a:rPr lang="ru-RU" dirty="0" smtClean="0"/>
              <a:t>Финансового обеспечения задач и функций </a:t>
            </a:r>
          </a:p>
          <a:p>
            <a:r>
              <a:rPr lang="ru-RU" dirty="0" smtClean="0"/>
              <a:t>                                      государства и местного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самоуправления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743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5"/>
            <a:ext cx="8424936" cy="44644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9698" y="5229200"/>
            <a:ext cx="690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Доходы  </a:t>
            </a:r>
            <a:r>
              <a:rPr lang="en-US" sz="2400" b="1" dirty="0" smtClean="0"/>
              <a:t>&gt;</a:t>
            </a:r>
            <a:r>
              <a:rPr lang="ru-RU" sz="2400" b="1" dirty="0" smtClean="0"/>
              <a:t> расходов   = профицит бюджета</a:t>
            </a:r>
          </a:p>
          <a:p>
            <a:pPr algn="ctr"/>
            <a:r>
              <a:rPr lang="ru-RU" sz="2400" b="1" dirty="0" smtClean="0"/>
              <a:t>Расходы </a:t>
            </a:r>
            <a:r>
              <a:rPr lang="en-US" sz="2400" b="1" dirty="0" smtClean="0"/>
              <a:t>&gt;</a:t>
            </a:r>
            <a:r>
              <a:rPr lang="ru-RU" sz="2400" b="1" dirty="0" smtClean="0"/>
              <a:t> доходов    = дефицит бюджета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18671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83529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Доходная часть </a:t>
            </a:r>
            <a:r>
              <a:rPr lang="ru-RU" dirty="0" smtClean="0"/>
              <a:t>бюджета МО «</a:t>
            </a:r>
            <a:r>
              <a:rPr lang="ru-RU" dirty="0" err="1" smtClean="0"/>
              <a:t>Костельцевский</a:t>
            </a:r>
            <a:r>
              <a:rPr lang="ru-RU" dirty="0" smtClean="0"/>
              <a:t> сельсовет» составляет </a:t>
            </a:r>
            <a:r>
              <a:rPr lang="ru-RU" b="1" dirty="0" smtClean="0"/>
              <a:t>3 851 304,50 </a:t>
            </a:r>
            <a:r>
              <a:rPr lang="ru-RU" dirty="0" smtClean="0"/>
              <a:t>рублей и сформирована по двум основным группам:</a:t>
            </a:r>
          </a:p>
          <a:p>
            <a:endParaRPr lang="ru-RU" dirty="0"/>
          </a:p>
          <a:p>
            <a:pPr marL="285750" indent="-285750">
              <a:buFontTx/>
              <a:buChar char="-"/>
            </a:pPr>
            <a:r>
              <a:rPr lang="ru-RU" sz="2000" b="1" dirty="0" smtClean="0"/>
              <a:t>Налоговые и неналоговые  доходы</a:t>
            </a:r>
            <a:r>
              <a:rPr lang="ru-RU" dirty="0" smtClean="0"/>
              <a:t>  в сумме </a:t>
            </a:r>
            <a:r>
              <a:rPr lang="ru-RU" b="1" dirty="0" smtClean="0"/>
              <a:t>373643,70</a:t>
            </a:r>
            <a:r>
              <a:rPr lang="ru-RU" dirty="0" smtClean="0"/>
              <a:t> рублей</a:t>
            </a:r>
          </a:p>
          <a:p>
            <a:endParaRPr lang="ru-RU" u="sng" dirty="0" smtClean="0"/>
          </a:p>
          <a:p>
            <a:r>
              <a:rPr lang="ru-RU" u="sng" dirty="0" smtClean="0"/>
              <a:t>Налоговые доходы</a:t>
            </a:r>
            <a:r>
              <a:rPr lang="ru-RU" dirty="0" smtClean="0"/>
              <a:t> - </a:t>
            </a:r>
            <a:r>
              <a:rPr lang="ru-RU" dirty="0"/>
              <a:t>доходы от предусмотренных законодательством Российской Федерации налогов и сборов, а также пеней и штрафов по ним, подлежащих зачислению в бюджет поселения в соответствии с действующим </a:t>
            </a:r>
            <a:r>
              <a:rPr lang="ru-RU" dirty="0" smtClean="0"/>
              <a:t>законодательством.</a:t>
            </a:r>
          </a:p>
          <a:p>
            <a:r>
              <a:rPr lang="ru-RU" u="sng" dirty="0" smtClean="0"/>
              <a:t>Неналоговые доходы</a:t>
            </a:r>
            <a:r>
              <a:rPr lang="ru-RU" dirty="0" smtClean="0"/>
              <a:t> - </a:t>
            </a:r>
            <a:r>
              <a:rPr lang="ru-RU" dirty="0"/>
              <a:t>платежи за оказание муниципальных услуг, за пользование природными ресурсами, за пользование муниципальной собственностью, от продажи муниципального имущества, а также платежи в виде штрафов и иных санкций за нарушение законодательства, подлежащие зачислению в бюджет поселения в соответствии с действующим </a:t>
            </a:r>
            <a:r>
              <a:rPr lang="ru-RU" dirty="0" smtClean="0"/>
              <a:t>законодательством.</a:t>
            </a:r>
          </a:p>
          <a:p>
            <a:endParaRPr lang="ru-RU" dirty="0"/>
          </a:p>
          <a:p>
            <a:r>
              <a:rPr lang="ru-RU" dirty="0" smtClean="0"/>
              <a:t>-    </a:t>
            </a:r>
            <a:r>
              <a:rPr lang="ru-RU" sz="2000" b="1" dirty="0" smtClean="0"/>
              <a:t>Безвозмездные поступления </a:t>
            </a:r>
            <a:r>
              <a:rPr lang="ru-RU" dirty="0" smtClean="0"/>
              <a:t>в сумме </a:t>
            </a:r>
            <a:r>
              <a:rPr lang="ru-RU" b="1" dirty="0" smtClean="0"/>
              <a:t>3477660,80</a:t>
            </a:r>
            <a:r>
              <a:rPr lang="ru-RU" dirty="0" smtClean="0"/>
              <a:t> рублей</a:t>
            </a:r>
          </a:p>
          <a:p>
            <a:endParaRPr lang="ru-RU" b="1" u="sng" dirty="0"/>
          </a:p>
          <a:p>
            <a:r>
              <a:rPr lang="ru-RU" u="sng" dirty="0" smtClean="0"/>
              <a:t>Безвозмездные </a:t>
            </a:r>
            <a:r>
              <a:rPr lang="ru-RU" u="sng" dirty="0"/>
              <a:t>поступления</a:t>
            </a:r>
            <a:r>
              <a:rPr lang="ru-RU" dirty="0"/>
              <a:t> – поступающие в бюджет поселения денежные средства от других бюджетов (межбюджетные трансферты), а также безвозмездные поступления от физических и юридических лиц, в том числе добровольные пожертвования.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6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94066128"/>
              </p:ext>
            </p:extLst>
          </p:nvPr>
        </p:nvGraphicFramePr>
        <p:xfrm>
          <a:off x="899592" y="908720"/>
          <a:ext cx="7488832" cy="455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34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46275597"/>
              </p:ext>
            </p:extLst>
          </p:nvPr>
        </p:nvGraphicFramePr>
        <p:xfrm>
          <a:off x="539552" y="332656"/>
          <a:ext cx="799288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918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10556501"/>
              </p:ext>
            </p:extLst>
          </p:nvPr>
        </p:nvGraphicFramePr>
        <p:xfrm>
          <a:off x="899592" y="692696"/>
          <a:ext cx="7416824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716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3856" y="1139884"/>
            <a:ext cx="81369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u="sng" dirty="0" smtClean="0"/>
              <a:t>Дотации</a:t>
            </a:r>
            <a:r>
              <a:rPr lang="ru-RU" sz="1400" dirty="0" smtClean="0"/>
              <a:t> - межбюджетные трансферты, предоставляемые на безвозмездной и безвозвратной основе без установления направлений и (или) условий их использования;</a:t>
            </a:r>
          </a:p>
          <a:p>
            <a:pPr algn="just"/>
            <a:r>
              <a:rPr lang="ru-RU" sz="1400" b="1" u="sng" dirty="0" smtClean="0"/>
              <a:t>Субвенция</a:t>
            </a:r>
            <a:r>
              <a:rPr lang="ru-RU" sz="1400" dirty="0" smtClean="0"/>
              <a:t> - межбюджетные трансферты, предоставляемые бюджетам субъектов Российской Федерации в целях финансового обеспечения расходных обязательств субъектов Российской Федерации и (или) муниципальных образований, возникающих при выполнении полномочий Российской Федерации, переданных для осуществления органам государственной власти субъектов Российской Федерации и (или) органам местного самоуправления в установленном порядке.</a:t>
            </a:r>
          </a:p>
          <a:p>
            <a:pPr algn="just"/>
            <a:r>
              <a:rPr lang="ru-RU" sz="1400" b="1" u="sng" dirty="0" smtClean="0"/>
              <a:t>Субсидия</a:t>
            </a:r>
            <a:r>
              <a:rPr lang="ru-RU" sz="1400" dirty="0" smtClean="0"/>
              <a:t> - межбюджетные трансферты, предоставляемые бюджетам субъектов Российской Федерации в целях </a:t>
            </a:r>
            <a:r>
              <a:rPr lang="ru-RU" sz="1400" dirty="0" err="1" smtClean="0"/>
              <a:t>софинансирования</a:t>
            </a:r>
            <a:r>
              <a:rPr lang="ru-RU" sz="1400" dirty="0" smtClean="0"/>
              <a:t> расходных обязательств, возникающих при выполнении полномочий органов государственной власти субъектов Российской Федерации по предметам ведения субъектов Российской Федерации и предметам совместного ведения Российской Федерации и субъектов Российской Федерации, и расходных обязательств по выполнению полномочий органов местного самоуправления по вопросам местного значения.</a:t>
            </a:r>
            <a:br>
              <a:rPr lang="ru-RU" sz="1400" dirty="0" smtClean="0"/>
            </a:br>
            <a:r>
              <a:rPr lang="ru-RU" sz="1400" dirty="0" smtClean="0"/>
              <a:t>Совокупность субсидий бюджетам субъектов Российской Федерации из федерального бюджета образует Федеральный фонд </a:t>
            </a:r>
            <a:r>
              <a:rPr lang="ru-RU" sz="1400" dirty="0" err="1" smtClean="0"/>
              <a:t>софинансирования</a:t>
            </a:r>
            <a:r>
              <a:rPr lang="ru-RU" sz="1400" dirty="0" smtClean="0"/>
              <a:t> расходов.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8674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83252428"/>
              </p:ext>
            </p:extLst>
          </p:nvPr>
        </p:nvGraphicFramePr>
        <p:xfrm>
          <a:off x="683568" y="476672"/>
          <a:ext cx="806489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846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121</TotalTime>
  <Words>376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Ирина</dc:creator>
  <cp:lastModifiedBy>Ирина</cp:lastModifiedBy>
  <cp:revision>12</cp:revision>
  <dcterms:created xsi:type="dcterms:W3CDTF">2016-10-27T10:27:11Z</dcterms:created>
  <dcterms:modified xsi:type="dcterms:W3CDTF">2016-10-27T12:28:17Z</dcterms:modified>
</cp:coreProperties>
</file>